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7" r:id="rId3"/>
    <p:sldId id="260" r:id="rId4"/>
    <p:sldId id="269" r:id="rId5"/>
    <p:sldId id="258" r:id="rId6"/>
    <p:sldId id="268" r:id="rId7"/>
    <p:sldId id="261" r:id="rId8"/>
    <p:sldId id="259" r:id="rId9"/>
    <p:sldId id="262" r:id="rId10"/>
    <p:sldId id="263" r:id="rId11"/>
    <p:sldId id="264" r:id="rId12"/>
    <p:sldId id="265" r:id="rId13"/>
    <p:sldId id="267" r:id="rId14"/>
    <p:sldId id="270" r:id="rId15"/>
    <p:sldId id="271" r:id="rId16"/>
    <p:sldId id="272" r:id="rId17"/>
  </p:sldIdLst>
  <p:sldSz cx="12192000" cy="6858000"/>
  <p:notesSz cx="6858000" cy="9144000"/>
  <p:embeddedFontLst>
    <p:embeddedFont>
      <p:font typeface="나눔명조OTF ExtraBold" panose="020B0600000101010101" charset="-12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135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dirty="0" err="1"/>
              <a:t>정답율</a:t>
            </a:r>
            <a:endParaRPr lang="en-US" altLang="ko-KR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5.064038243028695E-2"/>
          <c:y val="2.6715688363490701E-2"/>
          <c:w val="0.94583058562992128"/>
          <c:h val="0.73101779459782268"/>
        </c:manualLayout>
      </c:layout>
      <c:barChart>
        <c:barDir val="col"/>
        <c:grouping val="clustered"/>
        <c:varyColors val="0"/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419821920"/>
        <c:axId val="419822336"/>
      </c:barChart>
      <c:catAx>
        <c:axId val="4198219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19822336"/>
        <c:crosses val="autoZero"/>
        <c:auto val="1"/>
        <c:lblAlgn val="ctr"/>
        <c:lblOffset val="100"/>
        <c:noMultiLvlLbl val="0"/>
      </c:catAx>
      <c:valAx>
        <c:axId val="4198223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19821920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2400" dirty="0">
                <a:solidFill>
                  <a:srgbClr val="FF0000"/>
                </a:solidFill>
              </a:rPr>
              <a:t>나의 </a:t>
            </a:r>
            <a:r>
              <a:rPr lang="ko-KR" altLang="en-US" sz="2400" baseline="0" dirty="0" err="1">
                <a:solidFill>
                  <a:srgbClr val="FF0000"/>
                </a:solidFill>
              </a:rPr>
              <a:t>정답률</a:t>
            </a:r>
            <a:endParaRPr lang="en-US" altLang="ko-KR" sz="2400" dirty="0">
              <a:solidFill>
                <a:srgbClr val="FF0000"/>
              </a:solidFill>
            </a:endParaRPr>
          </a:p>
        </c:rich>
      </c:tx>
      <c:layout>
        <c:manualLayout>
          <c:xMode val="edge"/>
          <c:yMode val="edge"/>
          <c:x val="0.35722499560864573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나의 정답률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10월 01일</c:v>
                </c:pt>
                <c:pt idx="1">
                  <c:v>10월 02일</c:v>
                </c:pt>
                <c:pt idx="2">
                  <c:v>10월 03일</c:v>
                </c:pt>
                <c:pt idx="3">
                  <c:v>10월 04일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0.1</c:v>
                </c:pt>
                <c:pt idx="1">
                  <c:v>0.3</c:v>
                </c:pt>
                <c:pt idx="2">
                  <c:v>0.5</c:v>
                </c:pt>
                <c:pt idx="3">
                  <c:v>0.9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B6B-4E06-8CCB-9834CBFC51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5212224"/>
        <c:axId val="455210976"/>
      </c:lineChart>
      <c:catAx>
        <c:axId val="4552122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55210976"/>
        <c:crosses val="autoZero"/>
        <c:auto val="1"/>
        <c:lblAlgn val="ctr"/>
        <c:lblOffset val="100"/>
        <c:noMultiLvlLbl val="0"/>
      </c:catAx>
      <c:valAx>
        <c:axId val="4552109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4552122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2200" dirty="0">
                <a:solidFill>
                  <a:srgbClr val="FF0000"/>
                </a:solidFill>
              </a:rPr>
              <a:t>평균 점수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2344449111975148"/>
          <c:y val="0.24803914675612065"/>
          <c:w val="0.85484335007131551"/>
          <c:h val="0.4607688008877748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평균 점수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나의 점수</c:v>
                </c:pt>
                <c:pt idx="1">
                  <c:v>평균 점수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95</c:v>
                </c:pt>
                <c:pt idx="1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AD-4BF2-83AC-154529F519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37868432"/>
        <c:axId val="637866768"/>
      </c:barChart>
      <c:catAx>
        <c:axId val="637868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637866768"/>
        <c:crosses val="autoZero"/>
        <c:auto val="1"/>
        <c:lblAlgn val="ctr"/>
        <c:lblOffset val="100"/>
        <c:noMultiLvlLbl val="0"/>
      </c:catAx>
      <c:valAx>
        <c:axId val="637866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637868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79366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987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344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7327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5532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1736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1211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0501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01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398BEC1-1FCD-41B5-8548-FE4688BD23EF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2269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86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398BEC1-1FCD-41B5-8548-FE4688BD23EF}" type="datetimeFigureOut">
              <a:rPr lang="ko-KR" altLang="en-US" smtClean="0"/>
              <a:t>2022-10-25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6965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166513BF-746C-58F9-D02E-B28517062B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endParaRPr lang="en-US" altLang="ko-KR" sz="1400" dirty="0">
              <a:solidFill>
                <a:schemeClr val="tx1"/>
              </a:solidFill>
              <a:latin typeface="나눔명조OTF ExtraBold" panose="02020603020101020101" pitchFamily="18" charset="-127"/>
              <a:ea typeface="나눔명조OTF ExtraBold" panose="02020603020101020101" pitchFamily="18" charset="-127"/>
            </a:endParaRPr>
          </a:p>
          <a:p>
            <a:pPr algn="r"/>
            <a:r>
              <a:rPr lang="en-US" altLang="ko-KR" sz="1400" dirty="0">
                <a:solidFill>
                  <a:schemeClr val="tx1"/>
                </a:solidFill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1726052 </a:t>
            </a:r>
            <a:r>
              <a:rPr lang="ko-KR" altLang="en-US" sz="1400" dirty="0">
                <a:solidFill>
                  <a:schemeClr val="tx1"/>
                </a:solidFill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최신호 </a:t>
            </a:r>
            <a:r>
              <a:rPr lang="en-US" altLang="ko-KR" sz="1400" dirty="0">
                <a:solidFill>
                  <a:schemeClr val="tx1"/>
                </a:solidFill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1726036 </a:t>
            </a:r>
            <a:r>
              <a:rPr lang="ko-KR" altLang="en-US" sz="1400" dirty="0">
                <a:solidFill>
                  <a:schemeClr val="tx1"/>
                </a:solidFill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이동준</a:t>
            </a:r>
            <a:endParaRPr lang="en-US" altLang="ko-KR" sz="1400" dirty="0">
              <a:solidFill>
                <a:schemeClr val="tx1"/>
              </a:solidFill>
              <a:latin typeface="나눔명조OTF ExtraBold" panose="02020603020101020101" pitchFamily="18" charset="-127"/>
              <a:ea typeface="나눔명조OTF ExtraBold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83E479-1F5E-1956-5155-D4131CA362C8}"/>
              </a:ext>
            </a:extLst>
          </p:cNvPr>
          <p:cNvSpPr txBox="1"/>
          <p:nvPr/>
        </p:nvSpPr>
        <p:spPr>
          <a:xfrm>
            <a:off x="1098665" y="2232173"/>
            <a:ext cx="10061171" cy="2123658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ko-KR" altLang="en-US" sz="6600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정보처리기사 기출문제 퀴즈 </a:t>
            </a:r>
            <a:r>
              <a:rPr lang="en-US" altLang="ko-KR" sz="6600" dirty="0"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App </a:t>
            </a:r>
            <a:r>
              <a:rPr lang="ko-KR" altLang="en-US" sz="6600" dirty="0"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개발</a:t>
            </a:r>
            <a:endParaRPr lang="en-US" altLang="ko-KR" sz="6600" dirty="0">
              <a:effectLst>
                <a:outerShdw blurRad="50800" dist="38100" dir="2700000" algn="tl" rotWithShape="0">
                  <a:prstClr val="black">
                    <a:alpha val="20000"/>
                  </a:prstClr>
                </a:outerShdw>
              </a:effectLst>
              <a:latin typeface="나눔명조OTF ExtraBold" panose="02020603020101020101" pitchFamily="18" charset="-127"/>
              <a:ea typeface="나눔명조OTF ExtraBold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5CD659-528C-446A-9181-9E618A92598F}"/>
              </a:ext>
            </a:extLst>
          </p:cNvPr>
          <p:cNvSpPr txBox="1"/>
          <p:nvPr/>
        </p:nvSpPr>
        <p:spPr>
          <a:xfrm>
            <a:off x="1032164" y="1202051"/>
            <a:ext cx="724432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7200" dirty="0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Team. </a:t>
            </a:r>
            <a:r>
              <a:rPr lang="ko-KR" altLang="en-US" sz="7200" dirty="0" err="1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만드로이드</a:t>
            </a:r>
            <a:endParaRPr lang="en-US" altLang="ko-KR" sz="7200" dirty="0">
              <a:solidFill>
                <a:srgbClr val="00B050"/>
              </a:solidFill>
              <a:effectLst>
                <a:outerShdw blurRad="50800" dist="38100" dir="2700000" algn="tl" rotWithShape="0">
                  <a:prstClr val="black">
                    <a:alpha val="20000"/>
                  </a:prstClr>
                </a:outerShdw>
              </a:effectLst>
              <a:latin typeface="나눔명조OTF ExtraBold" panose="02020603020101020101" pitchFamily="18" charset="-127"/>
              <a:ea typeface="나눔명조OTF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24033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C6F47F-D5FA-A448-2F1D-B83DC088F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8.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개발 환경</a:t>
            </a:r>
            <a:endParaRPr lang="ko-KR" altLang="en-US" dirty="0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50CA438A-328B-9B9B-3E29-FE2EC27973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4924997"/>
              </p:ext>
            </p:extLst>
          </p:nvPr>
        </p:nvGraphicFramePr>
        <p:xfrm>
          <a:off x="2256411" y="2392520"/>
          <a:ext cx="7679178" cy="2180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39589">
                  <a:extLst>
                    <a:ext uri="{9D8B030D-6E8A-4147-A177-3AD203B41FA5}">
                      <a16:colId xmlns:a16="http://schemas.microsoft.com/office/drawing/2014/main" val="1627961565"/>
                    </a:ext>
                  </a:extLst>
                </a:gridCol>
                <a:gridCol w="3839589">
                  <a:extLst>
                    <a:ext uri="{9D8B030D-6E8A-4147-A177-3AD203B41FA5}">
                      <a16:colId xmlns:a16="http://schemas.microsoft.com/office/drawing/2014/main" val="483637892"/>
                    </a:ext>
                  </a:extLst>
                </a:gridCol>
              </a:tblGrid>
              <a:tr h="7120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800" b="1" dirty="0">
                          <a:solidFill>
                            <a:schemeClr val="tx1"/>
                          </a:solidFill>
                        </a:rPr>
                        <a:t>          소프트웨어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800" dirty="0">
                          <a:solidFill>
                            <a:schemeClr val="tx1"/>
                          </a:solidFill>
                        </a:rPr>
                        <a:t>                기능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8183183"/>
                  </a:ext>
                </a:extLst>
              </a:tr>
              <a:tr h="71203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/>
                        <a:t> Android Studio </a:t>
                      </a:r>
                      <a:r>
                        <a:rPr lang="en-US" altLang="ko-KR" sz="2400" dirty="0" err="1"/>
                        <a:t>BumbleBee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앱 디자인 및 기능 개발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6150671"/>
                  </a:ext>
                </a:extLst>
              </a:tr>
              <a:tr h="7568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/>
                        <a:t>DB Browser for SQLite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데이터베이스 운용 및 관리</a:t>
                      </a:r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8132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4200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DB0607-7EDD-CC22-52A7-499BFB011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4865"/>
            <a:ext cx="10058400" cy="1450757"/>
          </a:xfrm>
        </p:spPr>
        <p:txBody>
          <a:bodyPr/>
          <a:lstStyle/>
          <a:p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요구 및 제약 사항</a:t>
            </a:r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(1)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6CB1C8-5F54-7138-E95F-66A474630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756395"/>
            <a:ext cx="10058400" cy="4313328"/>
          </a:xfrm>
        </p:spPr>
        <p:txBody>
          <a:bodyPr>
            <a:normAutofit fontScale="85000" lnSpcReduction="20000"/>
          </a:bodyPr>
          <a:lstStyle/>
          <a:p>
            <a:pPr marL="0" indent="0" eaLnBrk="1" fontAlgn="auto" hangingPunct="1">
              <a:spcAft>
                <a:spcPts val="0"/>
              </a:spcAft>
              <a:buClr>
                <a:schemeClr val="accent3"/>
              </a:buClr>
              <a:buNone/>
              <a:defRPr/>
            </a:pPr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 1. </a:t>
            </a:r>
            <a:r>
              <a:rPr lang="ko-KR" altLang="en-US" b="1" dirty="0">
                <a:latin typeface="맑은 고딕" pitchFamily="50" charset="-127"/>
                <a:ea typeface="맑은 고딕" pitchFamily="50" charset="-127"/>
              </a:rPr>
              <a:t>성능 요구</a:t>
            </a:r>
          </a:p>
          <a:p>
            <a:pPr eaLnBrk="1" fontAlgn="auto" hangingPunct="1">
              <a:spcAft>
                <a:spcPts val="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화려하고 복잡한 기능보다는 간단한 기능을 제공함으로써 사용자의 접근성 향상</a:t>
            </a:r>
          </a:p>
          <a:p>
            <a:pPr eaLnBrk="1" fontAlgn="auto" hangingPunct="1">
              <a:spcAft>
                <a:spcPts val="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사용자의 편의를 위해 부가작업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별다른 인증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)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없이 사용이 가능하게 제작</a:t>
            </a:r>
          </a:p>
          <a:p>
            <a:pPr eaLnBrk="1" fontAlgn="auto" hangingPunct="1">
              <a:spcAft>
                <a:spcPts val="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사용자는 응답 대기시간을 싫어하므로 복잡한 처리를 줄여서 반응시간을 최소화 한다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.(3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초 이내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)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 eaLnBrk="1" hangingPunct="1">
              <a:buNone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2.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사용자 인터페이스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사용자의 편의성에 중점을 두어 개발</a:t>
            </a:r>
          </a:p>
          <a:p>
            <a:pPr marL="0" indent="0" eaLnBrk="1" hangingPunct="1">
              <a:buNone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3.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자원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인력에 대한 제약 조건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시스템 개발 시 알아야 할 사항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APP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및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SQLite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기반의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DB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구축에 관한 지식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시스템 개발 미숙에 따른 프로그램 질 저하 예상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인력 간의 진행 마찰로 인한 프로젝트 진행에 차질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시간 약속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의견 마찰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..)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4799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963DB7-C99A-280A-A1BE-9C6CB6B7A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요구 및 제한 사항</a:t>
            </a:r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(2)</a:t>
            </a:r>
            <a:endParaRPr lang="ko-KR" altLang="en-US" dirty="0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AA349FEC-4320-7667-C88B-10D9FFFE01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0365" y="2551751"/>
            <a:ext cx="3248049" cy="333377"/>
          </a:xfr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2FA0A47-9ABD-2D7B-1614-05AE2CF036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0365" y="2849541"/>
            <a:ext cx="3248049" cy="4476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A7340D4-A161-F59E-49A0-3F120279960B}"/>
              </a:ext>
            </a:extLst>
          </p:cNvPr>
          <p:cNvSpPr txBox="1"/>
          <p:nvPr/>
        </p:nvSpPr>
        <p:spPr>
          <a:xfrm>
            <a:off x="3880894" y="2032439"/>
            <a:ext cx="39203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  </a:t>
            </a:r>
            <a:r>
              <a:rPr lang="ko-KR" altLang="en-US" sz="2000" dirty="0">
                <a:solidFill>
                  <a:srgbClr val="0070C0"/>
                </a:solidFill>
              </a:rPr>
              <a:t>안드로이드 </a:t>
            </a:r>
            <a:r>
              <a:rPr lang="en-US" altLang="ko-KR" sz="2000" dirty="0">
                <a:solidFill>
                  <a:srgbClr val="0070C0"/>
                </a:solidFill>
              </a:rPr>
              <a:t>API LEVEL 29 </a:t>
            </a:r>
            <a:r>
              <a:rPr lang="ko-KR" altLang="en-US" sz="2000" dirty="0">
                <a:solidFill>
                  <a:srgbClr val="0070C0"/>
                </a:solidFill>
              </a:rPr>
              <a:t>이상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03CA90A-F419-2EFE-7DC8-EEC41415C1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2713" y="3860663"/>
            <a:ext cx="6210345" cy="23812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CD7382-6736-5FC0-49B5-7A94CDF081AB}"/>
              </a:ext>
            </a:extLst>
          </p:cNvPr>
          <p:cNvSpPr txBox="1"/>
          <p:nvPr/>
        </p:nvSpPr>
        <p:spPr>
          <a:xfrm>
            <a:off x="1195681" y="3998378"/>
            <a:ext cx="3377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개발 하드웨어 스펙</a:t>
            </a:r>
            <a:endParaRPr lang="en-US" altLang="ko-KR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9FF694-90C4-6D05-3DBD-93BC8870C03C}"/>
              </a:ext>
            </a:extLst>
          </p:cNvPr>
          <p:cNvSpPr txBox="1"/>
          <p:nvPr/>
        </p:nvSpPr>
        <p:spPr>
          <a:xfrm>
            <a:off x="1195681" y="2314099"/>
            <a:ext cx="2531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사용자 요구사항</a:t>
            </a:r>
          </a:p>
        </p:txBody>
      </p:sp>
    </p:spTree>
    <p:extLst>
      <p:ext uri="{BB962C8B-B14F-4D97-AF65-F5344CB8AC3E}">
        <p14:creationId xmlns:p14="http://schemas.microsoft.com/office/powerpoint/2010/main" val="28551713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8F1A07-E9DC-A1FB-721C-1887E95C9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60327"/>
            <a:ext cx="10058400" cy="1450757"/>
          </a:xfrm>
        </p:spPr>
        <p:txBody>
          <a:bodyPr>
            <a:normAutofit/>
          </a:bodyPr>
          <a:lstStyle/>
          <a:p>
            <a:r>
              <a:rPr lang="ko-KR" altLang="en-US" sz="4600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외부파일 </a:t>
            </a:r>
            <a:r>
              <a:rPr lang="en-US" altLang="ko-KR" sz="4600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(</a:t>
            </a:r>
            <a:r>
              <a:rPr lang="ko-KR" altLang="en-US" sz="4600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데이터베이스</a:t>
            </a:r>
            <a:r>
              <a:rPr lang="en-US" altLang="ko-KR" sz="4600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)</a:t>
            </a:r>
            <a:r>
              <a:rPr lang="ko-KR" altLang="en-US" sz="4600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의 논리적 구조</a:t>
            </a:r>
            <a:endParaRPr lang="ko-KR" altLang="en-US" sz="4600" dirty="0"/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401C2A37-4016-4BF1-FC7E-7C73607ADA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6138201"/>
              </p:ext>
            </p:extLst>
          </p:nvPr>
        </p:nvGraphicFramePr>
        <p:xfrm>
          <a:off x="2074041" y="2140314"/>
          <a:ext cx="1431159" cy="407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1159">
                  <a:extLst>
                    <a:ext uri="{9D8B030D-6E8A-4147-A177-3AD203B41FA5}">
                      <a16:colId xmlns:a16="http://schemas.microsoft.com/office/drawing/2014/main" val="30876265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문제번호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7251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903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6110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7672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780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666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2223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76865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8606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948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1397514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6D72997E-CD55-0E39-FF6A-0C2500D9F2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8442945"/>
              </p:ext>
            </p:extLst>
          </p:nvPr>
        </p:nvGraphicFramePr>
        <p:xfrm>
          <a:off x="4833007" y="2140314"/>
          <a:ext cx="1431159" cy="407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1159">
                  <a:extLst>
                    <a:ext uri="{9D8B030D-6E8A-4147-A177-3AD203B41FA5}">
                      <a16:colId xmlns:a16="http://schemas.microsoft.com/office/drawing/2014/main" val="30876265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7251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903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6110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7672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780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666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2223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76865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8606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948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1397514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1034523B-707F-236E-1CAA-DA6EA9DE57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5628495"/>
              </p:ext>
            </p:extLst>
          </p:nvPr>
        </p:nvGraphicFramePr>
        <p:xfrm>
          <a:off x="7802179" y="2140314"/>
          <a:ext cx="1431159" cy="407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1159">
                  <a:extLst>
                    <a:ext uri="{9D8B030D-6E8A-4147-A177-3AD203B41FA5}">
                      <a16:colId xmlns:a16="http://schemas.microsoft.com/office/drawing/2014/main" val="30876265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7251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903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6110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7672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780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666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2223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76865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8606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948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1397514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212BB02E-F79D-94A0-F6C5-AB3BBBAD0FEB}"/>
              </a:ext>
            </a:extLst>
          </p:cNvPr>
          <p:cNvSpPr txBox="1"/>
          <p:nvPr/>
        </p:nvSpPr>
        <p:spPr>
          <a:xfrm>
            <a:off x="7802179" y="1818290"/>
            <a:ext cx="1431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해설 </a:t>
            </a:r>
            <a:r>
              <a:rPr lang="en-US" altLang="ko-KR" dirty="0"/>
              <a:t>DB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3739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8129A6-6FDC-3518-A945-CA01876F4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9. </a:t>
            </a:r>
            <a:r>
              <a:rPr lang="ko-KR" altLang="en-US" dirty="0" err="1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유스케이스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 다이어그램</a:t>
            </a:r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6EE26F6E-0664-4D12-D501-3E8A9EF28339}"/>
              </a:ext>
            </a:extLst>
          </p:cNvPr>
          <p:cNvSpPr/>
          <p:nvPr/>
        </p:nvSpPr>
        <p:spPr>
          <a:xfrm>
            <a:off x="9285890" y="2979683"/>
            <a:ext cx="375743" cy="39822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7FBAC978-0046-72B2-3B14-C669B6601C9F}"/>
              </a:ext>
            </a:extLst>
          </p:cNvPr>
          <p:cNvCxnSpPr/>
          <p:nvPr/>
        </p:nvCxnSpPr>
        <p:spPr>
          <a:xfrm>
            <a:off x="9167648" y="3614389"/>
            <a:ext cx="6621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CD15DF5-A832-65FD-0671-BC7BD86762AB}"/>
              </a:ext>
            </a:extLst>
          </p:cNvPr>
          <p:cNvCxnSpPr>
            <a:cxnSpLocks/>
          </p:cNvCxnSpPr>
          <p:nvPr/>
        </p:nvCxnSpPr>
        <p:spPr>
          <a:xfrm>
            <a:off x="9467194" y="3377907"/>
            <a:ext cx="0" cy="5990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38BE0EE1-B914-FA29-9A28-9C1981D4472B}"/>
              </a:ext>
            </a:extLst>
          </p:cNvPr>
          <p:cNvCxnSpPr>
            <a:cxnSpLocks/>
          </p:cNvCxnSpPr>
          <p:nvPr/>
        </p:nvCxnSpPr>
        <p:spPr>
          <a:xfrm>
            <a:off x="9467194" y="3969113"/>
            <a:ext cx="299544" cy="2312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F726731F-399D-CF76-E2D1-7AB409483B7A}"/>
              </a:ext>
            </a:extLst>
          </p:cNvPr>
          <p:cNvCxnSpPr>
            <a:cxnSpLocks/>
          </p:cNvCxnSpPr>
          <p:nvPr/>
        </p:nvCxnSpPr>
        <p:spPr>
          <a:xfrm flipV="1">
            <a:off x="9165022" y="3958603"/>
            <a:ext cx="302172" cy="2522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타원 19">
            <a:extLst>
              <a:ext uri="{FF2B5EF4-FFF2-40B4-BE49-F238E27FC236}">
                <a16:creationId xmlns:a16="http://schemas.microsoft.com/office/drawing/2014/main" id="{CA323269-A074-959C-D651-38E50D9C3CD7}"/>
              </a:ext>
            </a:extLst>
          </p:cNvPr>
          <p:cNvSpPr/>
          <p:nvPr/>
        </p:nvSpPr>
        <p:spPr>
          <a:xfrm>
            <a:off x="1692166" y="1982370"/>
            <a:ext cx="375743" cy="39822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0C1093F2-8754-D3D6-4287-5442552CC8BB}"/>
              </a:ext>
            </a:extLst>
          </p:cNvPr>
          <p:cNvCxnSpPr/>
          <p:nvPr/>
        </p:nvCxnSpPr>
        <p:spPr>
          <a:xfrm>
            <a:off x="1573924" y="2617076"/>
            <a:ext cx="6621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59088C46-838F-BFD2-F136-743F8BDE8FA5}"/>
              </a:ext>
            </a:extLst>
          </p:cNvPr>
          <p:cNvCxnSpPr>
            <a:cxnSpLocks/>
          </p:cNvCxnSpPr>
          <p:nvPr/>
        </p:nvCxnSpPr>
        <p:spPr>
          <a:xfrm>
            <a:off x="1873470" y="2380594"/>
            <a:ext cx="0" cy="5990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DE1DF6DC-3FC0-961D-BFF6-410A29770603}"/>
              </a:ext>
            </a:extLst>
          </p:cNvPr>
          <p:cNvCxnSpPr>
            <a:cxnSpLocks/>
          </p:cNvCxnSpPr>
          <p:nvPr/>
        </p:nvCxnSpPr>
        <p:spPr>
          <a:xfrm>
            <a:off x="1873470" y="2971800"/>
            <a:ext cx="299544" cy="2312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D4B29527-FCD7-6E82-4A33-2A6FF34D8029}"/>
              </a:ext>
            </a:extLst>
          </p:cNvPr>
          <p:cNvCxnSpPr>
            <a:cxnSpLocks/>
          </p:cNvCxnSpPr>
          <p:nvPr/>
        </p:nvCxnSpPr>
        <p:spPr>
          <a:xfrm flipV="1">
            <a:off x="1571298" y="2961290"/>
            <a:ext cx="302172" cy="2522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C740442-216D-7458-4BB4-5DF5B4FE188F}"/>
              </a:ext>
            </a:extLst>
          </p:cNvPr>
          <p:cNvSpPr txBox="1"/>
          <p:nvPr/>
        </p:nvSpPr>
        <p:spPr>
          <a:xfrm>
            <a:off x="1441455" y="3415216"/>
            <a:ext cx="11756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관리자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E9E74BD-34C9-BC77-271C-CA034B3A9C48}"/>
              </a:ext>
            </a:extLst>
          </p:cNvPr>
          <p:cNvSpPr txBox="1"/>
          <p:nvPr/>
        </p:nvSpPr>
        <p:spPr>
          <a:xfrm>
            <a:off x="8973975" y="4372772"/>
            <a:ext cx="10494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 </a:t>
            </a:r>
            <a:r>
              <a:rPr lang="ko-KR" altLang="en-US" sz="2000" dirty="0"/>
              <a:t>사용자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A4054332-0C80-13C0-7B50-8A2BE0432B75}"/>
              </a:ext>
            </a:extLst>
          </p:cNvPr>
          <p:cNvCxnSpPr/>
          <p:nvPr/>
        </p:nvCxnSpPr>
        <p:spPr>
          <a:xfrm flipV="1">
            <a:off x="2580289" y="2124567"/>
            <a:ext cx="1140373" cy="3783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596175A8-0508-06B3-8A7B-E518A63A20C4}"/>
              </a:ext>
            </a:extLst>
          </p:cNvPr>
          <p:cNvCxnSpPr>
            <a:cxnSpLocks/>
          </p:cNvCxnSpPr>
          <p:nvPr/>
        </p:nvCxnSpPr>
        <p:spPr>
          <a:xfrm>
            <a:off x="2580289" y="2495333"/>
            <a:ext cx="1129863" cy="3434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타원 32">
            <a:extLst>
              <a:ext uri="{FF2B5EF4-FFF2-40B4-BE49-F238E27FC236}">
                <a16:creationId xmlns:a16="http://schemas.microsoft.com/office/drawing/2014/main" id="{9C69BD35-70DA-186E-F2AC-613BC612797C}"/>
              </a:ext>
            </a:extLst>
          </p:cNvPr>
          <p:cNvSpPr/>
          <p:nvPr/>
        </p:nvSpPr>
        <p:spPr>
          <a:xfrm>
            <a:off x="3720662" y="1838646"/>
            <a:ext cx="1594945" cy="52174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DB</a:t>
            </a:r>
            <a:r>
              <a:rPr lang="ko-KR" altLang="en-US" dirty="0"/>
              <a:t>관리</a:t>
            </a: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BCB7231C-BB0D-1AA7-845D-FD5A1FF70E49}"/>
              </a:ext>
            </a:extLst>
          </p:cNvPr>
          <p:cNvSpPr/>
          <p:nvPr/>
        </p:nvSpPr>
        <p:spPr>
          <a:xfrm>
            <a:off x="3710152" y="2574667"/>
            <a:ext cx="1594945" cy="59908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정답채점</a:t>
            </a:r>
            <a:endParaRPr lang="ko-KR" altLang="en-US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650AF9F2-38C6-ACE3-0BF2-C52C73222887}"/>
              </a:ext>
            </a:extLst>
          </p:cNvPr>
          <p:cNvSpPr/>
          <p:nvPr/>
        </p:nvSpPr>
        <p:spPr>
          <a:xfrm>
            <a:off x="5785944" y="2574667"/>
            <a:ext cx="1594945" cy="59908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문제풀기</a:t>
            </a: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6F9F9FAC-E5B6-7104-A84C-3A77836C8C9F}"/>
              </a:ext>
            </a:extLst>
          </p:cNvPr>
          <p:cNvCxnSpPr>
            <a:cxnSpLocks/>
          </p:cNvCxnSpPr>
          <p:nvPr/>
        </p:nvCxnSpPr>
        <p:spPr>
          <a:xfrm>
            <a:off x="7380889" y="2895915"/>
            <a:ext cx="1458309" cy="6142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21299B6B-A7CA-E17A-F104-C75F036DA7D6}"/>
              </a:ext>
            </a:extLst>
          </p:cNvPr>
          <p:cNvCxnSpPr>
            <a:cxnSpLocks/>
            <a:stCxn id="36" idx="2"/>
            <a:endCxn id="34" idx="6"/>
          </p:cNvCxnSpPr>
          <p:nvPr/>
        </p:nvCxnSpPr>
        <p:spPr>
          <a:xfrm flipH="1">
            <a:off x="5305097" y="2874212"/>
            <a:ext cx="4808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AA15A090-B9AE-8787-646A-8D9D32822B8C}"/>
              </a:ext>
            </a:extLst>
          </p:cNvPr>
          <p:cNvCxnSpPr>
            <a:cxnSpLocks/>
          </p:cNvCxnSpPr>
          <p:nvPr/>
        </p:nvCxnSpPr>
        <p:spPr>
          <a:xfrm flipV="1">
            <a:off x="7369064" y="3523597"/>
            <a:ext cx="1463567" cy="267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F19B3E92-EF20-BC6A-AA54-B0F620359004}"/>
              </a:ext>
            </a:extLst>
          </p:cNvPr>
          <p:cNvCxnSpPr>
            <a:cxnSpLocks/>
            <a:stCxn id="61" idx="6"/>
          </p:cNvCxnSpPr>
          <p:nvPr/>
        </p:nvCxnSpPr>
        <p:spPr>
          <a:xfrm flipV="1">
            <a:off x="7409509" y="3536859"/>
            <a:ext cx="1370028" cy="8359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E0B0657A-A14B-EE49-83AE-90EDC539E6E9}"/>
              </a:ext>
            </a:extLst>
          </p:cNvPr>
          <p:cNvCxnSpPr>
            <a:cxnSpLocks/>
            <a:stCxn id="63" idx="6"/>
          </p:cNvCxnSpPr>
          <p:nvPr/>
        </p:nvCxnSpPr>
        <p:spPr>
          <a:xfrm flipV="1">
            <a:off x="7437591" y="3503642"/>
            <a:ext cx="1401608" cy="16774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ABB9F50E-EAC4-984D-5C0C-9C21C6A3EAF3}"/>
              </a:ext>
            </a:extLst>
          </p:cNvPr>
          <p:cNvCxnSpPr>
            <a:cxnSpLocks/>
            <a:stCxn id="64" idx="6"/>
          </p:cNvCxnSpPr>
          <p:nvPr/>
        </p:nvCxnSpPr>
        <p:spPr>
          <a:xfrm flipV="1">
            <a:off x="7444042" y="3550317"/>
            <a:ext cx="1335495" cy="24106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타원 59">
            <a:extLst>
              <a:ext uri="{FF2B5EF4-FFF2-40B4-BE49-F238E27FC236}">
                <a16:creationId xmlns:a16="http://schemas.microsoft.com/office/drawing/2014/main" id="{CA21523F-CEB5-6B0D-C3B6-70AB72B7848A}"/>
              </a:ext>
            </a:extLst>
          </p:cNvPr>
          <p:cNvSpPr/>
          <p:nvPr/>
        </p:nvSpPr>
        <p:spPr>
          <a:xfrm>
            <a:off x="5785943" y="3354508"/>
            <a:ext cx="1594945" cy="59908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나의 </a:t>
            </a:r>
            <a:r>
              <a:rPr lang="ko-KR" altLang="en-US" dirty="0" err="1"/>
              <a:t>정답률</a:t>
            </a:r>
            <a:endParaRPr lang="ko-KR" altLang="en-US" dirty="0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4D62891A-0BA9-8FC9-DC69-03D2EFE6AF05}"/>
              </a:ext>
            </a:extLst>
          </p:cNvPr>
          <p:cNvSpPr/>
          <p:nvPr/>
        </p:nvSpPr>
        <p:spPr>
          <a:xfrm>
            <a:off x="5814564" y="4073227"/>
            <a:ext cx="1594945" cy="59908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평균점수 확인</a:t>
            </a:r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9ED691C5-B3B1-EE78-9DD9-4073D24A2A5E}"/>
              </a:ext>
            </a:extLst>
          </p:cNvPr>
          <p:cNvSpPr/>
          <p:nvPr/>
        </p:nvSpPr>
        <p:spPr>
          <a:xfrm>
            <a:off x="5842646" y="4881563"/>
            <a:ext cx="1594945" cy="59908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즐겨찾기 추가</a:t>
            </a:r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B1AD9A88-B368-2B27-705A-7FAC5E3374A7}"/>
              </a:ext>
            </a:extLst>
          </p:cNvPr>
          <p:cNvSpPr/>
          <p:nvPr/>
        </p:nvSpPr>
        <p:spPr>
          <a:xfrm>
            <a:off x="5849097" y="5661405"/>
            <a:ext cx="1594945" cy="59908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문제추가</a:t>
            </a:r>
          </a:p>
        </p:txBody>
      </p:sp>
    </p:spTree>
    <p:extLst>
      <p:ext uri="{BB962C8B-B14F-4D97-AF65-F5344CB8AC3E}">
        <p14:creationId xmlns:p14="http://schemas.microsoft.com/office/powerpoint/2010/main" val="632625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721805-7FCE-20B9-6F1C-345A1BBFE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10.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시나리오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FC3630-9E67-D2F4-B382-F3E7530876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시나리오 이름</a:t>
            </a:r>
            <a:r>
              <a:rPr lang="en-US" altLang="ko-KR" dirty="0"/>
              <a:t>: </a:t>
            </a:r>
            <a:r>
              <a:rPr lang="en-US" altLang="ko-KR" dirty="0" err="1"/>
              <a:t>solveandscore</a:t>
            </a:r>
            <a:endParaRPr lang="en-US" altLang="ko-KR" dirty="0"/>
          </a:p>
          <a:p>
            <a:r>
              <a:rPr lang="ko-KR" altLang="en-US" dirty="0"/>
              <a:t>참여 객체 인스턴스 </a:t>
            </a:r>
            <a:r>
              <a:rPr lang="en-US" altLang="ko-KR" dirty="0"/>
              <a:t>lee: User</a:t>
            </a:r>
          </a:p>
          <a:p>
            <a:r>
              <a:rPr lang="en-US" altLang="ko-KR" dirty="0"/>
              <a:t>                                      choi: Administrator</a:t>
            </a:r>
          </a:p>
          <a:p>
            <a:r>
              <a:rPr lang="ko-KR" altLang="en-US" dirty="0"/>
              <a:t>사건의 흐름 </a:t>
            </a:r>
            <a:endParaRPr lang="en-US" altLang="ko-KR" dirty="0"/>
          </a:p>
          <a:p>
            <a:r>
              <a:rPr lang="en-US" altLang="ko-KR" dirty="0"/>
              <a:t>1. </a:t>
            </a:r>
            <a:r>
              <a:rPr lang="ko-KR" altLang="en-US" dirty="0"/>
              <a:t>사용자 </a:t>
            </a:r>
            <a:r>
              <a:rPr lang="en-US" altLang="ko-KR" dirty="0"/>
              <a:t>Lee</a:t>
            </a:r>
            <a:r>
              <a:rPr lang="ko-KR" altLang="en-US" dirty="0"/>
              <a:t>가 정보처리기사 기출문제를 푼다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관리자 </a:t>
            </a:r>
            <a:r>
              <a:rPr lang="en-US" altLang="ko-KR" dirty="0"/>
              <a:t>Choi</a:t>
            </a:r>
            <a:r>
              <a:rPr lang="ko-KR" altLang="en-US" dirty="0"/>
              <a:t>가 </a:t>
            </a:r>
            <a:r>
              <a:rPr lang="en-US" altLang="ko-KR" dirty="0"/>
              <a:t>Lee</a:t>
            </a:r>
            <a:r>
              <a:rPr lang="ko-KR" altLang="en-US" dirty="0"/>
              <a:t>가 푼 문제들을 채점한다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3. </a:t>
            </a:r>
            <a:r>
              <a:rPr lang="ko-KR" altLang="en-US" dirty="0"/>
              <a:t>관리자 </a:t>
            </a:r>
            <a:r>
              <a:rPr lang="en-US" altLang="ko-KR" dirty="0"/>
              <a:t>Choi</a:t>
            </a:r>
            <a:r>
              <a:rPr lang="ko-KR" altLang="en-US" dirty="0"/>
              <a:t>가 </a:t>
            </a:r>
            <a:r>
              <a:rPr lang="en-US" altLang="ko-KR" dirty="0"/>
              <a:t>Lee</a:t>
            </a:r>
            <a:r>
              <a:rPr lang="ko-KR" altLang="en-US" dirty="0"/>
              <a:t>에게 점수와 오답을 알린다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4. </a:t>
            </a:r>
            <a:r>
              <a:rPr lang="ko-KR" altLang="en-US" dirty="0"/>
              <a:t>사용자 </a:t>
            </a:r>
            <a:r>
              <a:rPr lang="en-US" altLang="ko-KR" dirty="0"/>
              <a:t>Lee</a:t>
            </a:r>
            <a:r>
              <a:rPr lang="ko-KR" altLang="en-US" dirty="0"/>
              <a:t>가 자신의 점수와 오답이 무엇인지 받는다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941928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FAB167-B3CE-19D7-7B14-444957467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11.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사용사례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E8A690-0C95-BD80-C2A3-DD9ED5B2E6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584968" cy="4023360"/>
          </a:xfrm>
        </p:spPr>
        <p:txBody>
          <a:bodyPr/>
          <a:lstStyle/>
          <a:p>
            <a:r>
              <a:rPr lang="ko-KR" altLang="en-US" dirty="0"/>
              <a:t>사용사례 이름</a:t>
            </a:r>
            <a:r>
              <a:rPr lang="en-US" altLang="ko-KR" dirty="0"/>
              <a:t>: score</a:t>
            </a:r>
          </a:p>
          <a:p>
            <a:r>
              <a:rPr lang="ko-KR" altLang="en-US" dirty="0"/>
              <a:t>참여 </a:t>
            </a:r>
            <a:r>
              <a:rPr lang="ko-KR" altLang="en-US" dirty="0" err="1"/>
              <a:t>액터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User</a:t>
            </a:r>
            <a:r>
              <a:rPr lang="ko-KR" altLang="en-US" dirty="0"/>
              <a:t>에 의하여 실행된다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시작 조건 </a:t>
            </a:r>
            <a:r>
              <a:rPr lang="en-US" altLang="ko-KR" dirty="0"/>
              <a:t>1. User</a:t>
            </a:r>
            <a:r>
              <a:rPr lang="ko-KR" altLang="en-US" dirty="0"/>
              <a:t>가 정보처리기사 문제 </a:t>
            </a:r>
            <a:r>
              <a:rPr lang="en-US" altLang="ko-KR" dirty="0"/>
              <a:t>solve </a:t>
            </a:r>
            <a:r>
              <a:rPr lang="ko-KR" altLang="en-US" dirty="0"/>
              <a:t>기능을 켠다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사건의 흐름</a:t>
            </a:r>
            <a:r>
              <a:rPr lang="en-US" altLang="ko-KR" dirty="0"/>
              <a:t> 2. User</a:t>
            </a:r>
            <a:r>
              <a:rPr lang="ko-KR" altLang="en-US" dirty="0"/>
              <a:t>가 정보처리기사 화면에 나온 정보처리기사 기출문제들의 답에 체크한다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                        3. User</a:t>
            </a:r>
            <a:r>
              <a:rPr lang="ko-KR" altLang="en-US" dirty="0"/>
              <a:t>가 문제를 다 풀고 난 뒤 채점 버튼을 누르면 </a:t>
            </a:r>
            <a:r>
              <a:rPr lang="en-US" altLang="ko-KR" dirty="0"/>
              <a:t>Administrator</a:t>
            </a:r>
            <a:r>
              <a:rPr lang="ko-KR" altLang="en-US" dirty="0"/>
              <a:t>가 </a:t>
            </a:r>
            <a:r>
              <a:rPr lang="en-US" altLang="ko-KR" dirty="0"/>
              <a:t>DB</a:t>
            </a:r>
            <a:r>
              <a:rPr lang="ko-KR" altLang="en-US" dirty="0"/>
              <a:t>에 접속하여 </a:t>
            </a:r>
            <a:r>
              <a:rPr lang="en-US" altLang="ko-KR" dirty="0"/>
              <a:t>	            </a:t>
            </a:r>
            <a:r>
              <a:rPr lang="ko-KR" altLang="en-US" dirty="0"/>
              <a:t>채점을 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종료 조건 </a:t>
            </a:r>
            <a:r>
              <a:rPr lang="en-US" altLang="ko-KR" dirty="0"/>
              <a:t>4. User</a:t>
            </a:r>
            <a:r>
              <a:rPr lang="ko-KR" altLang="en-US" dirty="0"/>
              <a:t>가 </a:t>
            </a:r>
            <a:r>
              <a:rPr lang="en-US" altLang="ko-KR" dirty="0"/>
              <a:t>Administrator</a:t>
            </a:r>
            <a:r>
              <a:rPr lang="ko-KR" altLang="en-US" dirty="0"/>
              <a:t>로부터 자신의 점수와 오답을 받는다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4074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83D54F-3FCB-CA04-867E-78802FC94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1.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프로젝트 개요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557376C6-19FD-A71B-525F-4F60570FA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1847" y="1845734"/>
            <a:ext cx="6153834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en-US" altLang="ko-KR" dirty="0"/>
              <a:t>4</a:t>
            </a:r>
            <a:r>
              <a:rPr lang="ko-KR" altLang="en-US" dirty="0"/>
              <a:t>개의 선택지 중 하나를 고르는 객관식 문제와</a:t>
            </a:r>
            <a:r>
              <a:rPr lang="en-US" altLang="ko-KR" dirty="0"/>
              <a:t> </a:t>
            </a:r>
            <a:r>
              <a:rPr lang="ko-KR" altLang="en-US" dirty="0"/>
              <a:t>주관식</a:t>
            </a:r>
            <a:r>
              <a:rPr lang="en-US" altLang="ko-KR" dirty="0"/>
              <a:t> </a:t>
            </a:r>
            <a:r>
              <a:rPr lang="ko-KR" altLang="en-US" dirty="0"/>
              <a:t>정보처리기사 기출문제를 출제한다</a:t>
            </a:r>
            <a:r>
              <a:rPr lang="en-US" altLang="ko-KR" dirty="0"/>
              <a:t>.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ko-KR" altLang="en-US" dirty="0"/>
              <a:t>정보처리기사 문제를 준비하는 학생들이 자투리 시간을 잘 활용할 수 있게 도움을 주는 어플리케이션을 개발하고자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FCFFF71-7EE6-8153-BA07-4A5A7BFD5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1851" y="1845734"/>
            <a:ext cx="2525859" cy="4122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337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C8EB90-20F2-51D2-CD75-38AE2CBBC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2.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프로젝트 목표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88D019-0BB4-1B34-1416-3E1ECE662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학생들은 보통 </a:t>
            </a:r>
            <a:r>
              <a:rPr lang="en-US" altLang="ko-KR" dirty="0"/>
              <a:t>3</a:t>
            </a:r>
            <a:r>
              <a:rPr lang="ko-KR" altLang="en-US" dirty="0"/>
              <a:t>학년 겨울방학에 정보처리기사 시험을 준비하는데</a:t>
            </a:r>
            <a:r>
              <a:rPr lang="en-US" altLang="ko-KR" dirty="0"/>
              <a:t>, </a:t>
            </a:r>
            <a:r>
              <a:rPr lang="ko-KR" altLang="en-US" dirty="0"/>
              <a:t>그 시기에는 토익</a:t>
            </a:r>
            <a:r>
              <a:rPr lang="en-US" altLang="ko-KR" dirty="0"/>
              <a:t>, </a:t>
            </a:r>
            <a:r>
              <a:rPr lang="ko-KR" altLang="en-US" dirty="0"/>
              <a:t>알바</a:t>
            </a:r>
            <a:r>
              <a:rPr lang="en-US" altLang="ko-KR" dirty="0"/>
              <a:t>, </a:t>
            </a:r>
            <a:r>
              <a:rPr lang="ko-KR" altLang="en-US" dirty="0"/>
              <a:t>기타 자격증 등을 같이 준비하며 바쁜 일상을 보내는 학생들이 대부분이다</a:t>
            </a:r>
            <a:r>
              <a:rPr lang="en-US" altLang="ko-KR" dirty="0"/>
              <a:t>. </a:t>
            </a:r>
            <a:r>
              <a:rPr lang="ko-KR" altLang="en-US" dirty="0"/>
              <a:t>버스로 이동할 때나</a:t>
            </a:r>
            <a:r>
              <a:rPr lang="en-US" altLang="ko-KR" dirty="0"/>
              <a:t>, </a:t>
            </a:r>
            <a:r>
              <a:rPr lang="ko-KR" altLang="en-US" dirty="0"/>
              <a:t>잠깐 시간이 비는 때를 활용하여 자투리 시간을 낭비하지 않고 정보처리기사 문제들을 풀며 감을 유지할 수 있게 만든다</a:t>
            </a:r>
            <a:r>
              <a:rPr lang="en-US" altLang="ko-KR" dirty="0"/>
              <a:t>.</a:t>
            </a:r>
          </a:p>
          <a:p>
            <a:r>
              <a:rPr lang="en-US" altLang="ko-KR" sz="2200" dirty="0">
                <a:solidFill>
                  <a:srgbClr val="0070C0"/>
                </a:solidFill>
              </a:rPr>
              <a:t>1. </a:t>
            </a:r>
            <a:r>
              <a:rPr lang="ko-KR" altLang="en-US" sz="2200" dirty="0">
                <a:solidFill>
                  <a:srgbClr val="0070C0"/>
                </a:solidFill>
              </a:rPr>
              <a:t>시간</a:t>
            </a:r>
            <a:r>
              <a:rPr lang="en-US" altLang="ko-KR" sz="2200" dirty="0">
                <a:solidFill>
                  <a:srgbClr val="0070C0"/>
                </a:solidFill>
              </a:rPr>
              <a:t>, </a:t>
            </a:r>
            <a:r>
              <a:rPr lang="ko-KR" altLang="en-US" sz="2200" dirty="0">
                <a:solidFill>
                  <a:srgbClr val="0070C0"/>
                </a:solidFill>
              </a:rPr>
              <a:t>장소에 구애 받지 않고 어느곳에서나 서비스 이용</a:t>
            </a:r>
            <a:endParaRPr lang="en-US" altLang="ko-KR" sz="2200" dirty="0">
              <a:solidFill>
                <a:srgbClr val="0070C0"/>
              </a:solidFill>
            </a:endParaRPr>
          </a:p>
          <a:p>
            <a:r>
              <a:rPr lang="en-US" altLang="ko-KR" sz="2200" dirty="0">
                <a:solidFill>
                  <a:srgbClr val="0070C0"/>
                </a:solidFill>
              </a:rPr>
              <a:t>2. </a:t>
            </a:r>
            <a:r>
              <a:rPr lang="ko-KR" altLang="en-US" sz="2200" dirty="0">
                <a:solidFill>
                  <a:srgbClr val="0070C0"/>
                </a:solidFill>
              </a:rPr>
              <a:t>오답들만 모아 따로 분류하여</a:t>
            </a:r>
            <a:r>
              <a:rPr lang="en-US" altLang="ko-KR" sz="2200" dirty="0">
                <a:solidFill>
                  <a:srgbClr val="0070C0"/>
                </a:solidFill>
              </a:rPr>
              <a:t>, </a:t>
            </a:r>
            <a:r>
              <a:rPr lang="ko-KR" altLang="en-US" sz="2200" dirty="0">
                <a:solidFill>
                  <a:srgbClr val="0070C0"/>
                </a:solidFill>
              </a:rPr>
              <a:t>자신의 취약문제유형을 파악하고 연습 가능</a:t>
            </a:r>
            <a:endParaRPr lang="en-US" altLang="ko-KR" sz="2200" dirty="0">
              <a:solidFill>
                <a:srgbClr val="0070C0"/>
              </a:solidFill>
            </a:endParaRPr>
          </a:p>
          <a:p>
            <a:r>
              <a:rPr lang="en-US" altLang="ko-KR" sz="2200" dirty="0">
                <a:solidFill>
                  <a:srgbClr val="0070C0"/>
                </a:solidFill>
              </a:rPr>
              <a:t>3.</a:t>
            </a:r>
            <a:r>
              <a:rPr lang="ko-KR" altLang="en-US" sz="2200" dirty="0">
                <a:solidFill>
                  <a:srgbClr val="0070C0"/>
                </a:solidFill>
              </a:rPr>
              <a:t> 문제를 푼 다음에</a:t>
            </a:r>
            <a:r>
              <a:rPr lang="en-US" altLang="ko-KR" sz="2200" dirty="0">
                <a:solidFill>
                  <a:srgbClr val="0070C0"/>
                </a:solidFill>
              </a:rPr>
              <a:t>, </a:t>
            </a:r>
            <a:r>
              <a:rPr lang="ko-KR" altLang="en-US" sz="2200" dirty="0">
                <a:solidFill>
                  <a:srgbClr val="0070C0"/>
                </a:solidFill>
              </a:rPr>
              <a:t>해설도 나와서 헷갈리거나 까먹었던 개념을 다시 상기할 수 있다</a:t>
            </a:r>
            <a:r>
              <a:rPr lang="en-US" altLang="ko-KR" sz="2200" dirty="0">
                <a:solidFill>
                  <a:srgbClr val="0070C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00201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711920-BCDE-D32F-AC33-567D5E149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3.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소프트웨어 기능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E622B3-C879-DF54-8970-8D02BB94D6E8}"/>
              </a:ext>
            </a:extLst>
          </p:cNvPr>
          <p:cNvSpPr txBox="1"/>
          <p:nvPr/>
        </p:nvSpPr>
        <p:spPr>
          <a:xfrm>
            <a:off x="478220" y="2412124"/>
            <a:ext cx="466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Ex)</a:t>
            </a:r>
            <a:endParaRPr lang="ko-KR" altLang="en-US" dirty="0"/>
          </a:p>
        </p:txBody>
      </p:sp>
      <p:pic>
        <p:nvPicPr>
          <p:cNvPr id="11" name="내용 개체 틀 10">
            <a:extLst>
              <a:ext uri="{FF2B5EF4-FFF2-40B4-BE49-F238E27FC236}">
                <a16:creationId xmlns:a16="http://schemas.microsoft.com/office/drawing/2014/main" id="{EF5BBA69-2907-784A-F862-68FE27363E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2301029"/>
            <a:ext cx="2343426" cy="4022725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53986E1-E70B-94F9-5C0F-D02178404406}"/>
              </a:ext>
            </a:extLst>
          </p:cNvPr>
          <p:cNvSpPr txBox="1"/>
          <p:nvPr/>
        </p:nvSpPr>
        <p:spPr>
          <a:xfrm>
            <a:off x="871815" y="1788362"/>
            <a:ext cx="27943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70C0"/>
                </a:solidFill>
              </a:rPr>
              <a:t>1) </a:t>
            </a:r>
            <a:r>
              <a:rPr lang="ko-KR" altLang="en-US" sz="2400" dirty="0">
                <a:solidFill>
                  <a:srgbClr val="0070C0"/>
                </a:solidFill>
              </a:rPr>
              <a:t>문제를 푸는 기능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D1B3CDD-80BB-1BF6-CAE2-07F7E48F45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366" y="2130708"/>
            <a:ext cx="2381267" cy="408625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741AA35-D870-4F44-CD42-6CC39F23FE9D}"/>
              </a:ext>
            </a:extLst>
          </p:cNvPr>
          <p:cNvSpPr txBox="1"/>
          <p:nvPr/>
        </p:nvSpPr>
        <p:spPr>
          <a:xfrm>
            <a:off x="4567442" y="1750233"/>
            <a:ext cx="63866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70C0"/>
                </a:solidFill>
              </a:rPr>
              <a:t>2) </a:t>
            </a:r>
            <a:r>
              <a:rPr lang="ko-KR" altLang="en-US" sz="2400" dirty="0">
                <a:solidFill>
                  <a:srgbClr val="0070C0"/>
                </a:solidFill>
              </a:rPr>
              <a:t>해설을 보고 정답을 확인하고 채점하는 기능</a:t>
            </a:r>
          </a:p>
        </p:txBody>
      </p:sp>
      <p:sp>
        <p:nvSpPr>
          <p:cNvPr id="16" name="별: 꼭짓점 5개 15">
            <a:extLst>
              <a:ext uri="{FF2B5EF4-FFF2-40B4-BE49-F238E27FC236}">
                <a16:creationId xmlns:a16="http://schemas.microsoft.com/office/drawing/2014/main" id="{C706C9E3-A69F-8D53-AA00-B58C50F965A7}"/>
              </a:ext>
            </a:extLst>
          </p:cNvPr>
          <p:cNvSpPr/>
          <p:nvPr/>
        </p:nvSpPr>
        <p:spPr>
          <a:xfrm>
            <a:off x="7932346" y="3329547"/>
            <a:ext cx="352096" cy="46166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83D39CAF-1696-513A-8D13-1B2B635D934E}"/>
              </a:ext>
            </a:extLst>
          </p:cNvPr>
          <p:cNvCxnSpPr>
            <a:stCxn id="16" idx="3"/>
          </p:cNvCxnSpPr>
          <p:nvPr/>
        </p:nvCxnSpPr>
        <p:spPr>
          <a:xfrm>
            <a:off x="8217197" y="3791211"/>
            <a:ext cx="60098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4582F39-9063-A2A3-7FA3-F043C91B6857}"/>
              </a:ext>
            </a:extLst>
          </p:cNvPr>
          <p:cNvSpPr txBox="1"/>
          <p:nvPr/>
        </p:nvSpPr>
        <p:spPr>
          <a:xfrm>
            <a:off x="8818179" y="3329547"/>
            <a:ext cx="31021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70C0"/>
                </a:solidFill>
              </a:rPr>
              <a:t>3) </a:t>
            </a:r>
            <a:r>
              <a:rPr lang="ko-KR" altLang="en-US" sz="2400" dirty="0">
                <a:solidFill>
                  <a:srgbClr val="0070C0"/>
                </a:solidFill>
              </a:rPr>
              <a:t>별 그림을 체크해서</a:t>
            </a:r>
            <a:endParaRPr lang="en-US" altLang="ko-KR" sz="2400" dirty="0">
              <a:solidFill>
                <a:srgbClr val="0070C0"/>
              </a:solidFill>
            </a:endParaRPr>
          </a:p>
          <a:p>
            <a:r>
              <a:rPr lang="ko-KR" altLang="en-US" sz="2400" dirty="0">
                <a:solidFill>
                  <a:srgbClr val="0070C0"/>
                </a:solidFill>
              </a:rPr>
              <a:t>    문제를 </a:t>
            </a:r>
            <a:r>
              <a:rPr lang="ko-KR" altLang="en-US" sz="2400" dirty="0" err="1">
                <a:solidFill>
                  <a:srgbClr val="0070C0"/>
                </a:solidFill>
              </a:rPr>
              <a:t>즐겨찾기에</a:t>
            </a:r>
            <a:r>
              <a:rPr lang="ko-KR" altLang="en-US" sz="2400" dirty="0">
                <a:solidFill>
                  <a:srgbClr val="0070C0"/>
                </a:solidFill>
              </a:rPr>
              <a:t> </a:t>
            </a:r>
            <a:endParaRPr lang="en-US" altLang="ko-KR" sz="2400" dirty="0">
              <a:solidFill>
                <a:srgbClr val="0070C0"/>
              </a:solidFill>
            </a:endParaRPr>
          </a:p>
          <a:p>
            <a:r>
              <a:rPr lang="ko-KR" altLang="en-US" sz="2400" dirty="0">
                <a:solidFill>
                  <a:srgbClr val="0070C0"/>
                </a:solidFill>
              </a:rPr>
              <a:t>    추가하는 기능</a:t>
            </a:r>
          </a:p>
        </p:txBody>
      </p:sp>
    </p:spTree>
    <p:extLst>
      <p:ext uri="{BB962C8B-B14F-4D97-AF65-F5344CB8AC3E}">
        <p14:creationId xmlns:p14="http://schemas.microsoft.com/office/powerpoint/2010/main" val="101852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BFF0BA-B689-2F36-6D25-21FF39744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3.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소프트웨어 기능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70A9B7-DE8A-029C-BD92-EE0DEB6FD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</p:txBody>
      </p:sp>
      <p:graphicFrame>
        <p:nvGraphicFramePr>
          <p:cNvPr id="10" name="차트 9">
            <a:extLst>
              <a:ext uri="{FF2B5EF4-FFF2-40B4-BE49-F238E27FC236}">
                <a16:creationId xmlns:a16="http://schemas.microsoft.com/office/drawing/2014/main" id="{C94B5579-3EE6-A928-6F5B-8E0D6299A9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4215827"/>
              </p:ext>
            </p:extLst>
          </p:nvPr>
        </p:nvGraphicFramePr>
        <p:xfrm>
          <a:off x="6269421" y="1660635"/>
          <a:ext cx="6202856" cy="4693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차트 12">
            <a:extLst>
              <a:ext uri="{FF2B5EF4-FFF2-40B4-BE49-F238E27FC236}">
                <a16:creationId xmlns:a16="http://schemas.microsoft.com/office/drawing/2014/main" id="{8F44DDD4-5D88-5045-F072-72B9066B29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00292325"/>
              </p:ext>
            </p:extLst>
          </p:nvPr>
        </p:nvGraphicFramePr>
        <p:xfrm>
          <a:off x="208102" y="2764222"/>
          <a:ext cx="4947221" cy="32132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5A37D1DB-45E1-0D99-6A88-087E10B77BA6}"/>
              </a:ext>
            </a:extLst>
          </p:cNvPr>
          <p:cNvSpPr txBox="1"/>
          <p:nvPr/>
        </p:nvSpPr>
        <p:spPr>
          <a:xfrm>
            <a:off x="234379" y="1991173"/>
            <a:ext cx="58921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0070C0"/>
                </a:solidFill>
              </a:rPr>
              <a:t>4) </a:t>
            </a:r>
            <a:r>
              <a:rPr lang="ko-KR" altLang="en-US" sz="2400" dirty="0">
                <a:solidFill>
                  <a:srgbClr val="0070C0"/>
                </a:solidFill>
              </a:rPr>
              <a:t>나의  </a:t>
            </a:r>
            <a:r>
              <a:rPr lang="ko-KR" altLang="en-US" sz="2400" dirty="0" err="1">
                <a:solidFill>
                  <a:srgbClr val="0070C0"/>
                </a:solidFill>
              </a:rPr>
              <a:t>정답률을</a:t>
            </a:r>
            <a:r>
              <a:rPr lang="en-US" altLang="ko-KR" sz="2400" dirty="0">
                <a:solidFill>
                  <a:srgbClr val="0070C0"/>
                </a:solidFill>
              </a:rPr>
              <a:t> </a:t>
            </a:r>
            <a:r>
              <a:rPr lang="ko-KR" altLang="en-US" sz="2400" dirty="0">
                <a:solidFill>
                  <a:srgbClr val="0070C0"/>
                </a:solidFill>
              </a:rPr>
              <a:t>확인하는 기능</a:t>
            </a:r>
          </a:p>
        </p:txBody>
      </p:sp>
      <p:graphicFrame>
        <p:nvGraphicFramePr>
          <p:cNvPr id="22" name="차트 21">
            <a:extLst>
              <a:ext uri="{FF2B5EF4-FFF2-40B4-BE49-F238E27FC236}">
                <a16:creationId xmlns:a16="http://schemas.microsoft.com/office/drawing/2014/main" id="{2DC2AF6F-3B49-7756-F3A4-F77FE5F15A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056570"/>
              </p:ext>
            </p:extLst>
          </p:nvPr>
        </p:nvGraphicFramePr>
        <p:xfrm>
          <a:off x="5526689" y="2821793"/>
          <a:ext cx="5771931" cy="32132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FD5B6B12-35AA-83BF-BDF6-7975B9A2F0C2}"/>
              </a:ext>
            </a:extLst>
          </p:cNvPr>
          <p:cNvSpPr txBox="1"/>
          <p:nvPr/>
        </p:nvSpPr>
        <p:spPr>
          <a:xfrm>
            <a:off x="6003221" y="1991173"/>
            <a:ext cx="58921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0070C0"/>
                </a:solidFill>
              </a:rPr>
              <a:t>5) </a:t>
            </a:r>
            <a:r>
              <a:rPr lang="ko-KR" altLang="en-US" sz="2400" dirty="0">
                <a:solidFill>
                  <a:srgbClr val="0070C0"/>
                </a:solidFill>
              </a:rPr>
              <a:t>평균 점수 확인 기능</a:t>
            </a:r>
          </a:p>
        </p:txBody>
      </p:sp>
    </p:spTree>
    <p:extLst>
      <p:ext uri="{BB962C8B-B14F-4D97-AF65-F5344CB8AC3E}">
        <p14:creationId xmlns:p14="http://schemas.microsoft.com/office/powerpoint/2010/main" val="3275319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3F996C-C6B6-FD0A-B5B6-78B1EE265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4.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예상 개발 비용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79C4F6-C226-1BB1-CBB1-C9D889278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3200" dirty="0"/>
              <a:t>인력</a:t>
            </a:r>
            <a:r>
              <a:rPr lang="en-US" altLang="ko-KR" sz="3200" dirty="0"/>
              <a:t>: </a:t>
            </a:r>
          </a:p>
          <a:p>
            <a:r>
              <a:rPr lang="en-US" altLang="ko-KR" sz="3200" dirty="0"/>
              <a:t>9620(2023</a:t>
            </a:r>
            <a:r>
              <a:rPr lang="ko-KR" altLang="en-US" sz="3200" dirty="0"/>
              <a:t>년도 예상 최저시급</a:t>
            </a:r>
            <a:r>
              <a:rPr lang="en-US" altLang="ko-KR" sz="3200" dirty="0"/>
              <a:t>)X 2(</a:t>
            </a:r>
            <a:r>
              <a:rPr lang="ko-KR" altLang="en-US" sz="3200" dirty="0"/>
              <a:t>시간</a:t>
            </a:r>
            <a:r>
              <a:rPr lang="en-US" altLang="ko-KR" sz="3200" dirty="0"/>
              <a:t>)</a:t>
            </a:r>
            <a:r>
              <a:rPr lang="ko-KR" altLang="en-US" sz="3200" dirty="0"/>
              <a:t> </a:t>
            </a:r>
            <a:r>
              <a:rPr lang="en-US" altLang="ko-KR" sz="3200" dirty="0"/>
              <a:t>X (30</a:t>
            </a:r>
            <a:r>
              <a:rPr lang="ko-KR" altLang="en-US" sz="3200" dirty="0"/>
              <a:t>일</a:t>
            </a:r>
            <a:r>
              <a:rPr lang="en-US" altLang="ko-KR" sz="3200" dirty="0"/>
              <a:t>)</a:t>
            </a:r>
            <a:r>
              <a:rPr lang="ko-KR" altLang="en-US" sz="3200" dirty="0"/>
              <a:t> </a:t>
            </a:r>
            <a:r>
              <a:rPr lang="en-US" altLang="ko-KR" sz="3200" dirty="0"/>
              <a:t>X (120)4</a:t>
            </a:r>
            <a:r>
              <a:rPr lang="ko-KR" altLang="en-US" sz="3200" dirty="0"/>
              <a:t>개월</a:t>
            </a:r>
            <a:r>
              <a:rPr lang="en-US" altLang="ko-KR" sz="3200" dirty="0"/>
              <a:t> X 2</a:t>
            </a:r>
            <a:r>
              <a:rPr lang="ko-KR" altLang="en-US" sz="3200" dirty="0"/>
              <a:t>명</a:t>
            </a:r>
            <a:endParaRPr lang="en-US" altLang="ko-KR" sz="3200" dirty="0"/>
          </a:p>
          <a:p>
            <a:r>
              <a:rPr lang="en-US" altLang="ko-KR" sz="6600" dirty="0">
                <a:solidFill>
                  <a:srgbClr val="0070C0"/>
                </a:solidFill>
              </a:rPr>
              <a:t>=4,617,600(</a:t>
            </a:r>
            <a:r>
              <a:rPr lang="ko-KR" altLang="en-US" sz="6600" dirty="0">
                <a:solidFill>
                  <a:srgbClr val="0070C0"/>
                </a:solidFill>
              </a:rPr>
              <a:t>원</a:t>
            </a:r>
            <a:r>
              <a:rPr lang="en-US" altLang="ko-KR" sz="6600" dirty="0">
                <a:solidFill>
                  <a:srgbClr val="0070C0"/>
                </a:solidFill>
              </a:rPr>
              <a:t>)</a:t>
            </a:r>
            <a:endParaRPr lang="ko-KR" altLang="en-US" sz="6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791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81FA23-5E4C-2C00-DB0A-1430F44F4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5.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인력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571BE1-99FF-6313-2124-6DDF91804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ko-KR" altLang="en-US" dirty="0"/>
              <a:t> </a:t>
            </a:r>
            <a:r>
              <a:rPr lang="ko-KR" altLang="en-US" sz="2400" dirty="0"/>
              <a:t>팀 명 </a:t>
            </a:r>
            <a:r>
              <a:rPr lang="en-US" altLang="ko-KR" sz="2400" dirty="0"/>
              <a:t>– </a:t>
            </a:r>
            <a:r>
              <a:rPr lang="ko-KR" altLang="en-US" sz="2400" dirty="0" err="1"/>
              <a:t>만드로이드</a:t>
            </a:r>
            <a:endParaRPr lang="en-US" altLang="ko-KR" sz="2400" dirty="0"/>
          </a:p>
          <a:p>
            <a:pPr>
              <a:buFont typeface="Wingdings" panose="05000000000000000000" pitchFamily="2" charset="2"/>
              <a:buChar char="l"/>
            </a:pPr>
            <a:r>
              <a:rPr lang="ko-KR" altLang="en-US" sz="2400" dirty="0"/>
              <a:t> 팀구성원 </a:t>
            </a:r>
            <a:r>
              <a:rPr lang="en-US" altLang="ko-KR" sz="2400" dirty="0"/>
              <a:t>-</a:t>
            </a:r>
            <a:r>
              <a:rPr lang="ko-KR" altLang="en-US" sz="2400" dirty="0"/>
              <a:t> </a:t>
            </a:r>
            <a:r>
              <a:rPr lang="en-US" altLang="ko-KR" sz="2400" dirty="0"/>
              <a:t>2</a:t>
            </a:r>
            <a:r>
              <a:rPr lang="ko-KR" altLang="en-US" sz="2400" dirty="0"/>
              <a:t>명</a:t>
            </a:r>
            <a:endParaRPr lang="en-US" altLang="ko-KR" sz="2400" dirty="0"/>
          </a:p>
          <a:p>
            <a:pPr>
              <a:buFont typeface="Wingdings" panose="05000000000000000000" pitchFamily="2" charset="2"/>
              <a:buChar char="l"/>
            </a:pPr>
            <a:r>
              <a:rPr lang="ko-KR" altLang="en-US" sz="2400" dirty="0"/>
              <a:t> 팀장 </a:t>
            </a:r>
            <a:r>
              <a:rPr lang="en-US" altLang="ko-KR" sz="2400" dirty="0"/>
              <a:t>- </a:t>
            </a:r>
            <a:r>
              <a:rPr lang="ko-KR" altLang="en-US" sz="2400" dirty="0"/>
              <a:t>최신호</a:t>
            </a:r>
            <a:endParaRPr lang="en-US" altLang="ko-KR" sz="2400" dirty="0"/>
          </a:p>
          <a:p>
            <a:pPr>
              <a:buFont typeface="Wingdings" panose="05000000000000000000" pitchFamily="2" charset="2"/>
              <a:buChar char="l"/>
            </a:pPr>
            <a:r>
              <a:rPr lang="ko-KR" altLang="en-US" sz="2400" dirty="0"/>
              <a:t> 팀원 </a:t>
            </a:r>
            <a:r>
              <a:rPr lang="en-US" altLang="ko-KR" sz="2400" dirty="0"/>
              <a:t>- </a:t>
            </a:r>
            <a:r>
              <a:rPr lang="ko-KR" altLang="en-US" sz="2400" dirty="0"/>
              <a:t>이동준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FB34A9-AF1E-37A0-A2F4-F439F517E000}"/>
              </a:ext>
            </a:extLst>
          </p:cNvPr>
          <p:cNvSpPr txBox="1"/>
          <p:nvPr/>
        </p:nvSpPr>
        <p:spPr>
          <a:xfrm>
            <a:off x="7717653" y="171086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이동준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0D8029-CB12-A7FC-AAB4-69787083FDED}"/>
              </a:ext>
            </a:extLst>
          </p:cNvPr>
          <p:cNvSpPr txBox="1"/>
          <p:nvPr/>
        </p:nvSpPr>
        <p:spPr>
          <a:xfrm>
            <a:off x="7718397" y="482361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이동준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02A89D-EEE2-7741-B2AC-D8234E649A95}"/>
              </a:ext>
            </a:extLst>
          </p:cNvPr>
          <p:cNvSpPr txBox="1"/>
          <p:nvPr/>
        </p:nvSpPr>
        <p:spPr>
          <a:xfrm>
            <a:off x="7717654" y="213812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이동준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FF5E2F-8CF3-163D-DFAC-CCB1DA430069}"/>
              </a:ext>
            </a:extLst>
          </p:cNvPr>
          <p:cNvSpPr txBox="1"/>
          <p:nvPr/>
        </p:nvSpPr>
        <p:spPr>
          <a:xfrm>
            <a:off x="7718397" y="519294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최신호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33D2203-9606-BACB-0F92-DD9C2C92C2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0151" y="1599585"/>
            <a:ext cx="2897501" cy="478158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B78CDED-D5E1-9C24-A6C5-2759DCF73DA3}"/>
              </a:ext>
            </a:extLst>
          </p:cNvPr>
          <p:cNvSpPr txBox="1"/>
          <p:nvPr/>
        </p:nvSpPr>
        <p:spPr>
          <a:xfrm>
            <a:off x="7718395" y="445114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이동준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18BFB21-5624-3EB7-F1B2-F18C8D8900BB}"/>
              </a:ext>
            </a:extLst>
          </p:cNvPr>
          <p:cNvSpPr txBox="1"/>
          <p:nvPr/>
        </p:nvSpPr>
        <p:spPr>
          <a:xfrm>
            <a:off x="7718396" y="293123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최신호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14DBF37-3958-9451-4532-8214F7C8BB7D}"/>
              </a:ext>
            </a:extLst>
          </p:cNvPr>
          <p:cNvSpPr txBox="1"/>
          <p:nvPr/>
        </p:nvSpPr>
        <p:spPr>
          <a:xfrm>
            <a:off x="7718396" y="329719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최신호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597F06-3885-6105-5FE0-D0E70C75732E}"/>
              </a:ext>
            </a:extLst>
          </p:cNvPr>
          <p:cNvSpPr txBox="1"/>
          <p:nvPr/>
        </p:nvSpPr>
        <p:spPr>
          <a:xfrm>
            <a:off x="7718396" y="365981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최신호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785E51-FF4C-03D8-4C0C-A871CB726338}"/>
              </a:ext>
            </a:extLst>
          </p:cNvPr>
          <p:cNvSpPr txBox="1"/>
          <p:nvPr/>
        </p:nvSpPr>
        <p:spPr>
          <a:xfrm>
            <a:off x="7718396" y="405352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이동준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43AC2E6-5F51-0506-09CD-88530AE0662D}"/>
              </a:ext>
            </a:extLst>
          </p:cNvPr>
          <p:cNvSpPr txBox="1"/>
          <p:nvPr/>
        </p:nvSpPr>
        <p:spPr>
          <a:xfrm>
            <a:off x="7717654" y="253996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최신호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D2CD376-472A-7F90-D25C-AE6D8EF48C7A}"/>
              </a:ext>
            </a:extLst>
          </p:cNvPr>
          <p:cNvSpPr txBox="1"/>
          <p:nvPr/>
        </p:nvSpPr>
        <p:spPr>
          <a:xfrm>
            <a:off x="7717654" y="559479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최신호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AE9F5F0-C3D2-3C75-0015-8FF4111E945F}"/>
              </a:ext>
            </a:extLst>
          </p:cNvPr>
          <p:cNvSpPr txBox="1"/>
          <p:nvPr/>
        </p:nvSpPr>
        <p:spPr>
          <a:xfrm>
            <a:off x="7717654" y="592701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이동준</a:t>
            </a:r>
          </a:p>
        </p:txBody>
      </p:sp>
    </p:spTree>
    <p:extLst>
      <p:ext uri="{BB962C8B-B14F-4D97-AF65-F5344CB8AC3E}">
        <p14:creationId xmlns:p14="http://schemas.microsoft.com/office/powerpoint/2010/main" val="7074638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07C54E-9857-D854-E25E-93B5FE6FA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6.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일정</a:t>
            </a: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B47B0B3-CAA0-5BAF-0BE3-FC3CE16ED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2097" y="231417"/>
            <a:ext cx="7104482" cy="4023360"/>
          </a:xfrm>
        </p:spPr>
        <p:txBody>
          <a:bodyPr/>
          <a:lstStyle/>
          <a:p>
            <a:r>
              <a:rPr lang="en-US" altLang="ko-KR" dirty="0">
                <a:solidFill>
                  <a:srgbClr val="0070C0"/>
                </a:solidFill>
              </a:rPr>
              <a:t>2023. 1</a:t>
            </a:r>
            <a:r>
              <a:rPr lang="ko-KR" altLang="en-US" dirty="0">
                <a:solidFill>
                  <a:srgbClr val="0070C0"/>
                </a:solidFill>
              </a:rPr>
              <a:t>월 </a:t>
            </a:r>
            <a:r>
              <a:rPr lang="en-US" altLang="ko-KR" dirty="0">
                <a:solidFill>
                  <a:srgbClr val="0070C0"/>
                </a:solidFill>
              </a:rPr>
              <a:t>2</a:t>
            </a:r>
            <a:r>
              <a:rPr lang="ko-KR" altLang="en-US" dirty="0">
                <a:solidFill>
                  <a:srgbClr val="0070C0"/>
                </a:solidFill>
              </a:rPr>
              <a:t>일을</a:t>
            </a:r>
            <a:r>
              <a:rPr lang="en-US" altLang="ko-KR" dirty="0">
                <a:solidFill>
                  <a:srgbClr val="0070C0"/>
                </a:solidFill>
              </a:rPr>
              <a:t> </a:t>
            </a:r>
            <a:r>
              <a:rPr lang="ko-KR" altLang="en-US" dirty="0">
                <a:solidFill>
                  <a:srgbClr val="0070C0"/>
                </a:solidFill>
              </a:rPr>
              <a:t>시작으로 주차별로</a:t>
            </a:r>
            <a:r>
              <a:rPr lang="en-US" altLang="ko-KR" dirty="0">
                <a:solidFill>
                  <a:srgbClr val="0070C0"/>
                </a:solidFill>
              </a:rPr>
              <a:t> </a:t>
            </a:r>
            <a:r>
              <a:rPr lang="ko-KR" altLang="en-US" dirty="0">
                <a:solidFill>
                  <a:srgbClr val="0070C0"/>
                </a:solidFill>
              </a:rPr>
              <a:t>계획을 나눔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6EC5EA5-2C90-704B-233F-286D107F8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90" y="1788948"/>
            <a:ext cx="5033347" cy="409158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95CB8E2-AD13-3039-70CD-EEA179054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3231" y="1576986"/>
            <a:ext cx="7200397" cy="434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209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211F68-786D-BFC6-4A53-8004649C7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7. WBS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22AE28A-17BC-93D0-46A8-3507075D6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4474" y="670345"/>
            <a:ext cx="3124864" cy="5526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819087"/>
      </p:ext>
    </p:extLst>
  </p:cSld>
  <p:clrMapOvr>
    <a:masterClrMapping/>
  </p:clrMapOvr>
</p:sld>
</file>

<file path=ppt/theme/theme1.xml><?xml version="1.0" encoding="utf-8"?>
<a:theme xmlns:a="http://schemas.openxmlformats.org/drawingml/2006/main" name="추억">
  <a:themeElements>
    <a:clrScheme name="추억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추억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1486</TotalTime>
  <Words>605</Words>
  <Application>Microsoft Office PowerPoint</Application>
  <PresentationFormat>와이드스크린</PresentationFormat>
  <Paragraphs>123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Wingdings</vt:lpstr>
      <vt:lpstr>Calibri Light</vt:lpstr>
      <vt:lpstr>Arial</vt:lpstr>
      <vt:lpstr>나눔명조OTF ExtraBold</vt:lpstr>
      <vt:lpstr>Calibri</vt:lpstr>
      <vt:lpstr>맑은 고딕</vt:lpstr>
      <vt:lpstr>추억</vt:lpstr>
      <vt:lpstr>PowerPoint 프레젠테이션</vt:lpstr>
      <vt:lpstr>1. 프로젝트 개요</vt:lpstr>
      <vt:lpstr>2. 프로젝트 목표</vt:lpstr>
      <vt:lpstr>3. 소프트웨어 기능</vt:lpstr>
      <vt:lpstr>3. 소프트웨어 기능</vt:lpstr>
      <vt:lpstr>4. 예상 개발 비용</vt:lpstr>
      <vt:lpstr>5. 인력</vt:lpstr>
      <vt:lpstr>6. 일정</vt:lpstr>
      <vt:lpstr>7. WBS</vt:lpstr>
      <vt:lpstr>8. 개발 환경</vt:lpstr>
      <vt:lpstr>요구 및 제약 사항(1)</vt:lpstr>
      <vt:lpstr>요구 및 제한 사항(2)</vt:lpstr>
      <vt:lpstr>외부파일 (데이터베이스)의 논리적 구조</vt:lpstr>
      <vt:lpstr>9. 유스케이스 다이어그램</vt:lpstr>
      <vt:lpstr>10. 시나리오</vt:lpstr>
      <vt:lpstr>11. 사용사례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최신호</dc:creator>
  <cp:lastModifiedBy>Lee Dongjun</cp:lastModifiedBy>
  <cp:revision>106</cp:revision>
  <dcterms:created xsi:type="dcterms:W3CDTF">2022-06-01T04:04:02Z</dcterms:created>
  <dcterms:modified xsi:type="dcterms:W3CDTF">2022-10-25T11:51:21Z</dcterms:modified>
</cp:coreProperties>
</file>

<file path=docProps/thumbnail.jpeg>
</file>